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861" r:id="rId2"/>
    <p:sldId id="1201" r:id="rId3"/>
    <p:sldId id="1202" r:id="rId4"/>
    <p:sldId id="1208" r:id="rId5"/>
    <p:sldId id="1200" r:id="rId6"/>
    <p:sldId id="1209" r:id="rId7"/>
  </p:sldIdLst>
  <p:sldSz cx="9144000" cy="5715000" type="screen16x10"/>
  <p:notesSz cx="6724650" cy="9866313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2" charset="0"/>
        <a:ea typeface="Arial" pitchFamily="-102" charset="0"/>
        <a:cs typeface="Arial" pitchFamily="-102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FFFF66"/>
    <a:srgbClr val="FF965E"/>
    <a:srgbClr val="78E1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72425" autoAdjust="0"/>
  </p:normalViewPr>
  <p:slideViewPr>
    <p:cSldViewPr>
      <p:cViewPr varScale="1">
        <p:scale>
          <a:sx n="87" d="100"/>
          <a:sy n="87" d="100"/>
        </p:scale>
        <p:origin x="736" y="17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E2877-BD95-1343-A552-BA2868463D4E}" type="datetimeFigureOut">
              <a:rPr lang="en-US" smtClean="0"/>
              <a:pPr/>
              <a:t>6/26/22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739775"/>
            <a:ext cx="5918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78450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46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371013"/>
            <a:ext cx="29146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08AE-3493-5D48-A245-434CAFCA04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74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00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70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44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80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8AE-3493-5D48-A245-434CAFCA04E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92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EF6CD-5A05-AD49-B453-FBC4F6F6C8B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686B7-1218-2B4E-BF52-FE29B0DD9F2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08E64-6402-D945-8D5A-2A600D887B38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7596F-CC43-3D4E-BDDF-B35BA1640C1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D6E1C-AFDE-7C44-81F1-DA6F2762B46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4E8D-7F34-0E4E-B530-8998D6EAF25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13D45-15DE-0B4F-AE48-A428CF08051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5FB2D-7AD0-0C46-9D56-1F21D58EE3A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F094-7F9F-E94D-A8E9-4611D1C305D6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EC3E1-6F08-2D4D-81E1-165613FF145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0F1C7-C8AA-6447-B063-AB7C7FA3A95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825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8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-102" charset="0"/>
                <a:ea typeface="Arial" pitchFamily="-102" charset="0"/>
                <a:cs typeface="Arial" pitchFamily="-102" charset="0"/>
              </a:defRPr>
            </a:lvl1pPr>
          </a:lstStyle>
          <a:p>
            <a:pPr>
              <a:defRPr/>
            </a:pPr>
            <a:fld id="{E3E1DF86-46F4-9A4D-8002-DFA2F827E7C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2" charset="0"/>
          <a:ea typeface="Arial" pitchFamily="-102" charset="0"/>
          <a:cs typeface="Arial" pitchFamily="-10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0" y="481236"/>
            <a:ext cx="9144000" cy="409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1 Timothy 5:17-25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kern="0" dirty="0">
                <a:solidFill>
                  <a:srgbClr val="FFFF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4400" kern="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4400" kern="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AU" sz="4400" kern="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1445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16064" y="10324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AU" sz="30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17 </a:t>
            </a:r>
            <a:r>
              <a:rPr lang="en-AU" sz="3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Let the elders who rule well be considered worthy of double honour, especially those who labour in preaching and teaching.  </a:t>
            </a:r>
            <a:r>
              <a:rPr lang="en-AU" sz="30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18 </a:t>
            </a:r>
            <a:r>
              <a:rPr lang="en-AU" sz="3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 the Scripture says, “You shall not muzzle an ox when it treads out the grain,” and, “The labourer deserves his wages.”  </a:t>
            </a:r>
            <a:r>
              <a:rPr lang="en-AU" sz="30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19 </a:t>
            </a:r>
            <a:r>
              <a:rPr lang="en-AU" sz="3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not admit a charge against an elder except on the evidence of two or three witnesses.  </a:t>
            </a:r>
            <a:r>
              <a:rPr lang="en-AU" sz="30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20 </a:t>
            </a:r>
            <a:r>
              <a:rPr lang="en-AU" sz="3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 for those who persist in sin, rebuke them in the presence of all, so that the rest may stand in fear.  </a:t>
            </a:r>
            <a:r>
              <a:rPr lang="en-AU" sz="30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21 </a:t>
            </a:r>
            <a:r>
              <a:rPr lang="en-AU" sz="3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 the presence of God and of Christ Jesus and of the elect angels I charge you to keep these rules without prejudging, doing nothing from partiality.</a:t>
            </a:r>
            <a:r>
              <a:rPr lang="en-AU" sz="3000" dirty="0">
                <a:solidFill>
                  <a:schemeClr val="bg1"/>
                </a:solidFill>
              </a:rPr>
              <a:t> </a:t>
            </a:r>
            <a:endParaRPr lang="en-AU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342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16064" y="10324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/>
            <a:r>
              <a:rPr lang="en-AU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22 </a:t>
            </a:r>
            <a:r>
              <a:rPr lang="en-A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not be hasty in the laying on of hands, nor take part in the sins of others;  keep yourself pure.  </a:t>
            </a:r>
            <a:r>
              <a:rPr lang="en-AU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23 </a:t>
            </a:r>
            <a:r>
              <a:rPr lang="en-A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(No longer drink only water, but use a little wine for the sake of your stomach and your frequent ailments.)  </a:t>
            </a:r>
            <a:r>
              <a:rPr lang="en-AU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24 </a:t>
            </a:r>
            <a:r>
              <a:rPr lang="en-A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sins of some people are conspicuous, going before them to judgment, but the sins of others appear later.  </a:t>
            </a:r>
            <a:r>
              <a:rPr lang="en-AU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25 </a:t>
            </a:r>
            <a:r>
              <a:rPr lang="en-AU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 also good works are conspicuous, and even those that are not cannot remain hidden.</a:t>
            </a:r>
            <a:r>
              <a:rPr lang="en-AU" sz="3200" dirty="0">
                <a:solidFill>
                  <a:schemeClr val="bg1"/>
                </a:solidFill>
              </a:rPr>
              <a:t> </a:t>
            </a:r>
            <a:endParaRPr lang="en-AU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38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8C70A22-DAE3-404D-A87E-B3B162843374}"/>
              </a:ext>
            </a:extLst>
          </p:cNvPr>
          <p:cNvSpPr txBox="1"/>
          <p:nvPr/>
        </p:nvSpPr>
        <p:spPr>
          <a:xfrm>
            <a:off x="7257" y="0"/>
            <a:ext cx="91440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 algn="ctr"/>
            <a:r>
              <a:rPr lang="en-AU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Leadership</a:t>
            </a:r>
            <a:endParaRPr lang="en-AU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D184BA-8FA6-ACA5-39D7-B6ADFAF0DB74}"/>
              </a:ext>
            </a:extLst>
          </p:cNvPr>
          <p:cNvSpPr txBox="1"/>
          <p:nvPr/>
        </p:nvSpPr>
        <p:spPr>
          <a:xfrm>
            <a:off x="1691680" y="553998"/>
            <a:ext cx="7521207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Elder who labours in preaching and teaching should be fairly provided for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4DE0D7-2C46-5B0F-DF38-FEE8508DB6BA}"/>
              </a:ext>
            </a:extLst>
          </p:cNvPr>
          <p:cNvSpPr txBox="1"/>
          <p:nvPr/>
        </p:nvSpPr>
        <p:spPr>
          <a:xfrm>
            <a:off x="7257" y="517175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Provision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987A1F-FE1C-1440-1D7C-A70D6D4A5F67}"/>
              </a:ext>
            </a:extLst>
          </p:cNvPr>
          <p:cNvSpPr txBox="1"/>
          <p:nvPr/>
        </p:nvSpPr>
        <p:spPr>
          <a:xfrm>
            <a:off x="14132" y="1786906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Behaviour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7C7824-9B8B-E0E6-32C8-6B5B5D9000BD}"/>
              </a:ext>
            </a:extLst>
          </p:cNvPr>
          <p:cNvSpPr txBox="1"/>
          <p:nvPr/>
        </p:nvSpPr>
        <p:spPr>
          <a:xfrm>
            <a:off x="14132" y="2779234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Order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C65192-D5A1-720C-1935-E97C088D72C6}"/>
              </a:ext>
            </a:extLst>
          </p:cNvPr>
          <p:cNvSpPr txBox="1"/>
          <p:nvPr/>
        </p:nvSpPr>
        <p:spPr>
          <a:xfrm>
            <a:off x="1403648" y="888403"/>
            <a:ext cx="6984776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n-AU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Scripture says, “You shall not muzzle an ox when it treads out the grain,” and, </a:t>
            </a:r>
            <a:r>
              <a:rPr lang="en-AU" dirty="0">
                <a:solidFill>
                  <a:srgbClr val="FF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labourer deserves his wages.”</a:t>
            </a:r>
            <a:r>
              <a:rPr lang="en-AU" dirty="0"/>
              <a:t> </a:t>
            </a:r>
            <a:endParaRPr lang="en-AU" dirty="0">
              <a:latin typeface="Comic Sans MS" panose="030F09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94E209-25A8-940E-9FA1-97AE123BA01D}"/>
              </a:ext>
            </a:extLst>
          </p:cNvPr>
          <p:cNvSpPr txBox="1"/>
          <p:nvPr/>
        </p:nvSpPr>
        <p:spPr>
          <a:xfrm>
            <a:off x="172264" y="1523400"/>
            <a:ext cx="8971736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Sacrificial giving is an expression of worship.  It provides resources required to provide.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1BE45B-6B6F-D215-EA57-DE5BBC1FC880}"/>
              </a:ext>
            </a:extLst>
          </p:cNvPr>
          <p:cNvSpPr txBox="1"/>
          <p:nvPr/>
        </p:nvSpPr>
        <p:spPr>
          <a:xfrm>
            <a:off x="1815433" y="1819033"/>
            <a:ext cx="7314435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we behave either gives Jesus a good name or a bad name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4FC2DB1-AFCC-1E02-635F-3A075BF0CABC}"/>
              </a:ext>
            </a:extLst>
          </p:cNvPr>
          <p:cNvSpPr txBox="1"/>
          <p:nvPr/>
        </p:nvSpPr>
        <p:spPr>
          <a:xfrm>
            <a:off x="2895563" y="2134804"/>
            <a:ext cx="624877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24 </a:t>
            </a:r>
            <a:r>
              <a:rPr lang="en-AU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sins of some people are conspicuous, going before them to judgment, but the sins of others appear later.</a:t>
            </a:r>
            <a:r>
              <a:rPr lang="en-AU" dirty="0"/>
              <a:t> </a:t>
            </a:r>
            <a:endParaRPr lang="en-AU" dirty="0">
              <a:latin typeface="Comic Sans MS" panose="030F0902030302020204" pitchFamily="66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B49DDF-8E4F-11EB-477A-B53CC1E872FF}"/>
              </a:ext>
            </a:extLst>
          </p:cNvPr>
          <p:cNvSpPr txBox="1"/>
          <p:nvPr/>
        </p:nvSpPr>
        <p:spPr>
          <a:xfrm>
            <a:off x="1547664" y="3154166"/>
            <a:ext cx="5694063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22 </a:t>
            </a:r>
            <a:r>
              <a:rPr lang="en-AU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not be hasty in the laying on of hands, nor take part in the sins of others;  keep yourself pure.</a:t>
            </a:r>
            <a:r>
              <a:rPr lang="en-AU" dirty="0"/>
              <a:t> </a:t>
            </a:r>
            <a:endParaRPr lang="en-AU" dirty="0">
              <a:latin typeface="Comic Sans MS" panose="030F0902030302020204" pitchFamily="66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602525-0C7D-1C58-3A6D-919500A7908C}"/>
              </a:ext>
            </a:extLst>
          </p:cNvPr>
          <p:cNvSpPr txBox="1"/>
          <p:nvPr/>
        </p:nvSpPr>
        <p:spPr>
          <a:xfrm>
            <a:off x="1331640" y="2815935"/>
            <a:ext cx="7798228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hasty to appoint someone to leadership.  Give time to assess Godliness.  </a:t>
            </a:r>
          </a:p>
        </p:txBody>
      </p:sp>
    </p:spTree>
    <p:extLst>
      <p:ext uri="{BB962C8B-B14F-4D97-AF65-F5344CB8AC3E}">
        <p14:creationId xmlns:p14="http://schemas.microsoft.com/office/powerpoint/2010/main" val="30414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7" grpId="0"/>
      <p:bldP spid="17" grpId="0"/>
      <p:bldP spid="18" grpId="0"/>
      <p:bldP spid="22" grpId="0" animBg="1"/>
      <p:bldP spid="23" grpId="0" build="p"/>
      <p:bldP spid="24" grpId="0" build="p"/>
      <p:bldP spid="25" grpId="0" animBg="1"/>
      <p:bldP spid="26" grpId="0" animBg="1"/>
      <p:bldP spid="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8C70A22-DAE3-404D-A87E-B3B162843374}"/>
              </a:ext>
            </a:extLst>
          </p:cNvPr>
          <p:cNvSpPr txBox="1"/>
          <p:nvPr/>
        </p:nvSpPr>
        <p:spPr>
          <a:xfrm>
            <a:off x="7257" y="0"/>
            <a:ext cx="91440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 algn="ctr"/>
            <a:r>
              <a:rPr lang="en-AU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Leadership</a:t>
            </a:r>
            <a:endParaRPr lang="en-AU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D184BA-8FA6-ACA5-39D7-B6ADFAF0DB74}"/>
              </a:ext>
            </a:extLst>
          </p:cNvPr>
          <p:cNvSpPr txBox="1"/>
          <p:nvPr/>
        </p:nvSpPr>
        <p:spPr>
          <a:xfrm>
            <a:off x="1684792" y="441423"/>
            <a:ext cx="7521207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Elder who labours in preaching and teaching should be fairly provided for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4DE0D7-2C46-5B0F-DF38-FEE8508DB6BA}"/>
              </a:ext>
            </a:extLst>
          </p:cNvPr>
          <p:cNvSpPr txBox="1"/>
          <p:nvPr/>
        </p:nvSpPr>
        <p:spPr>
          <a:xfrm>
            <a:off x="369" y="404600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Provision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987A1F-FE1C-1440-1D7C-A70D6D4A5F67}"/>
              </a:ext>
            </a:extLst>
          </p:cNvPr>
          <p:cNvSpPr txBox="1"/>
          <p:nvPr/>
        </p:nvSpPr>
        <p:spPr>
          <a:xfrm>
            <a:off x="0" y="1017071"/>
            <a:ext cx="24634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Behaviour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7C7824-9B8B-E0E6-32C8-6B5B5D9000BD}"/>
              </a:ext>
            </a:extLst>
          </p:cNvPr>
          <p:cNvSpPr txBox="1"/>
          <p:nvPr/>
        </p:nvSpPr>
        <p:spPr>
          <a:xfrm>
            <a:off x="-13027" y="1383813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Order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663D82-7921-B222-386F-3537819A5637}"/>
              </a:ext>
            </a:extLst>
          </p:cNvPr>
          <p:cNvSpPr txBox="1"/>
          <p:nvPr/>
        </p:nvSpPr>
        <p:spPr>
          <a:xfrm>
            <a:off x="-13027" y="1743524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Justice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3E21A81-2874-1762-B42E-D1BA0AD3BFEA}"/>
              </a:ext>
            </a:extLst>
          </p:cNvPr>
          <p:cNvSpPr txBox="1"/>
          <p:nvPr/>
        </p:nvSpPr>
        <p:spPr>
          <a:xfrm>
            <a:off x="8314" y="4686325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Health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94E209-25A8-940E-9FA1-97AE123BA01D}"/>
              </a:ext>
            </a:extLst>
          </p:cNvPr>
          <p:cNvSpPr txBox="1"/>
          <p:nvPr/>
        </p:nvSpPr>
        <p:spPr>
          <a:xfrm>
            <a:off x="604671" y="753565"/>
            <a:ext cx="8512169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Sacrificial giving is an expression of worship.  It provides resources required to provide.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1BE45B-6B6F-D215-EA57-DE5BBC1FC880}"/>
              </a:ext>
            </a:extLst>
          </p:cNvPr>
          <p:cNvSpPr txBox="1"/>
          <p:nvPr/>
        </p:nvSpPr>
        <p:spPr>
          <a:xfrm>
            <a:off x="1788274" y="1049198"/>
            <a:ext cx="7314435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we behave either gives Jesus a good name or a bad name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B49DDF-8E4F-11EB-477A-B53CC1E872FF}"/>
              </a:ext>
            </a:extLst>
          </p:cNvPr>
          <p:cNvSpPr txBox="1"/>
          <p:nvPr/>
        </p:nvSpPr>
        <p:spPr>
          <a:xfrm>
            <a:off x="3275856" y="1820468"/>
            <a:ext cx="541181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19 </a:t>
            </a:r>
            <a:r>
              <a:rPr lang="en-AU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not admit a charge against an elder except on the evidence of two or three witnesses.</a:t>
            </a:r>
            <a:r>
              <a:rPr lang="en-AU" dirty="0"/>
              <a:t> </a:t>
            </a:r>
            <a:endParaRPr lang="en-AU" dirty="0">
              <a:latin typeface="Comic Sans MS" panose="030F0902030302020204" pitchFamily="66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602525-0C7D-1C58-3A6D-919500A7908C}"/>
              </a:ext>
            </a:extLst>
          </p:cNvPr>
          <p:cNvSpPr txBox="1"/>
          <p:nvPr/>
        </p:nvSpPr>
        <p:spPr>
          <a:xfrm>
            <a:off x="1304481" y="1420514"/>
            <a:ext cx="7798228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hasty to appoint someone to leadership.  Give time to assess Godliness. 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2425FE-E32A-BCFC-EFBC-74F2A1F627C1}"/>
              </a:ext>
            </a:extLst>
          </p:cNvPr>
          <p:cNvSpPr txBox="1"/>
          <p:nvPr/>
        </p:nvSpPr>
        <p:spPr>
          <a:xfrm>
            <a:off x="1401084" y="1791589"/>
            <a:ext cx="1658748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FC6BF02-10C7-C85E-08AC-F05683536801}"/>
              </a:ext>
            </a:extLst>
          </p:cNvPr>
          <p:cNvSpPr txBox="1"/>
          <p:nvPr/>
        </p:nvSpPr>
        <p:spPr>
          <a:xfrm>
            <a:off x="1391306" y="2451434"/>
            <a:ext cx="1884550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Visible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0FFF0A-5010-6919-8A9A-892A7AB2E28F}"/>
              </a:ext>
            </a:extLst>
          </p:cNvPr>
          <p:cNvSpPr txBox="1"/>
          <p:nvPr/>
        </p:nvSpPr>
        <p:spPr>
          <a:xfrm>
            <a:off x="3275856" y="2534334"/>
            <a:ext cx="5901048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20 </a:t>
            </a:r>
            <a:r>
              <a:rPr lang="en-AU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for those who persist in sin, rebuke them in the presence of all, so that the rest may stand in fear.</a:t>
            </a:r>
            <a:r>
              <a:rPr lang="en-AU" dirty="0"/>
              <a:t> </a:t>
            </a:r>
            <a:endParaRPr lang="en-AU" dirty="0">
              <a:latin typeface="Comic Sans MS" panose="030F0902030302020204" pitchFamily="66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68AAE7-1610-F531-0C67-6716912CAEE1}"/>
              </a:ext>
            </a:extLst>
          </p:cNvPr>
          <p:cNvSpPr txBox="1"/>
          <p:nvPr/>
        </p:nvSpPr>
        <p:spPr>
          <a:xfrm>
            <a:off x="1384430" y="3200830"/>
            <a:ext cx="2035441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Impartial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1C005A3-917B-4B22-5FEF-7161BD123C33}"/>
              </a:ext>
            </a:extLst>
          </p:cNvPr>
          <p:cNvSpPr txBox="1"/>
          <p:nvPr/>
        </p:nvSpPr>
        <p:spPr>
          <a:xfrm>
            <a:off x="3350444" y="3217789"/>
            <a:ext cx="5780913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21 </a:t>
            </a:r>
            <a:r>
              <a:rPr lang="en-AU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presence of God and of Christ Jesus and of the elect angels I charge you to keep these rules without prejudging, doing nothing from partiality.</a:t>
            </a:r>
            <a:r>
              <a:rPr lang="en-AU" dirty="0"/>
              <a:t> </a:t>
            </a:r>
            <a:endParaRPr lang="en-AU" dirty="0">
              <a:latin typeface="Comic Sans MS" panose="030F0902030302020204" pitchFamily="66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01FA23A-D078-4C12-9B1B-BAB1622486DA}"/>
              </a:ext>
            </a:extLst>
          </p:cNvPr>
          <p:cNvSpPr txBox="1"/>
          <p:nvPr/>
        </p:nvSpPr>
        <p:spPr>
          <a:xfrm>
            <a:off x="24212" y="4098389"/>
            <a:ext cx="9115090" cy="646331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put ourselves in a position where we are tempted; 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allow an appearance of impropriety.  The reputation of Jesus is at stake.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84C6B94-DBF0-AD93-CDBB-5A14175B7ABA}"/>
              </a:ext>
            </a:extLst>
          </p:cNvPr>
          <p:cNvSpPr txBox="1"/>
          <p:nvPr/>
        </p:nvSpPr>
        <p:spPr>
          <a:xfrm>
            <a:off x="1439432" y="4713372"/>
            <a:ext cx="7711825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Purity doesn’t come from denying ourselves.  e.g. alcohol / medication </a:t>
            </a:r>
          </a:p>
        </p:txBody>
      </p:sp>
    </p:spTree>
    <p:extLst>
      <p:ext uri="{BB962C8B-B14F-4D97-AF65-F5344CB8AC3E}">
        <p14:creationId xmlns:p14="http://schemas.microsoft.com/office/powerpoint/2010/main" val="88772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8C70A22-DAE3-404D-A87E-B3B162843374}"/>
              </a:ext>
            </a:extLst>
          </p:cNvPr>
          <p:cNvSpPr txBox="1"/>
          <p:nvPr/>
        </p:nvSpPr>
        <p:spPr>
          <a:xfrm>
            <a:off x="7257" y="0"/>
            <a:ext cx="91440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 algn="ctr"/>
            <a:r>
              <a:rPr lang="en-AU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Leadership</a:t>
            </a:r>
            <a:endParaRPr lang="en-AU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D184BA-8FA6-ACA5-39D7-B6ADFAF0DB74}"/>
              </a:ext>
            </a:extLst>
          </p:cNvPr>
          <p:cNvSpPr txBox="1"/>
          <p:nvPr/>
        </p:nvSpPr>
        <p:spPr>
          <a:xfrm>
            <a:off x="1684792" y="441423"/>
            <a:ext cx="7521207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Elder who labours in preaching and teaching should be fairly provided for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4DE0D7-2C46-5B0F-DF38-FEE8508DB6BA}"/>
              </a:ext>
            </a:extLst>
          </p:cNvPr>
          <p:cNvSpPr txBox="1"/>
          <p:nvPr/>
        </p:nvSpPr>
        <p:spPr>
          <a:xfrm>
            <a:off x="369" y="404600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Provision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987A1F-FE1C-1440-1D7C-A70D6D4A5F67}"/>
              </a:ext>
            </a:extLst>
          </p:cNvPr>
          <p:cNvSpPr txBox="1"/>
          <p:nvPr/>
        </p:nvSpPr>
        <p:spPr>
          <a:xfrm>
            <a:off x="0" y="1017071"/>
            <a:ext cx="24634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Behaviour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7C7824-9B8B-E0E6-32C8-6B5B5D9000BD}"/>
              </a:ext>
            </a:extLst>
          </p:cNvPr>
          <p:cNvSpPr txBox="1"/>
          <p:nvPr/>
        </p:nvSpPr>
        <p:spPr>
          <a:xfrm>
            <a:off x="-13027" y="1383813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Order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663D82-7921-B222-386F-3537819A5637}"/>
              </a:ext>
            </a:extLst>
          </p:cNvPr>
          <p:cNvSpPr txBox="1"/>
          <p:nvPr/>
        </p:nvSpPr>
        <p:spPr>
          <a:xfrm>
            <a:off x="-13027" y="1743524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Justice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3E21A81-2874-1762-B42E-D1BA0AD3BFEA}"/>
              </a:ext>
            </a:extLst>
          </p:cNvPr>
          <p:cNvSpPr txBox="1"/>
          <p:nvPr/>
        </p:nvSpPr>
        <p:spPr>
          <a:xfrm>
            <a:off x="369" y="3349121"/>
            <a:ext cx="24765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Health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431655-DD17-3928-9638-76009D02B2EA}"/>
              </a:ext>
            </a:extLst>
          </p:cNvPr>
          <p:cNvSpPr txBox="1"/>
          <p:nvPr/>
        </p:nvSpPr>
        <p:spPr>
          <a:xfrm>
            <a:off x="16309" y="3695110"/>
            <a:ext cx="160912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17500" indent="-317500"/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Works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94E209-25A8-940E-9FA1-97AE123BA01D}"/>
              </a:ext>
            </a:extLst>
          </p:cNvPr>
          <p:cNvSpPr txBox="1"/>
          <p:nvPr/>
        </p:nvSpPr>
        <p:spPr>
          <a:xfrm>
            <a:off x="604671" y="753565"/>
            <a:ext cx="8512169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Sacrificial giving is an expression of worship.  It provides resources required to provide.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1BE45B-6B6F-D215-EA57-DE5BBC1FC880}"/>
              </a:ext>
            </a:extLst>
          </p:cNvPr>
          <p:cNvSpPr txBox="1"/>
          <p:nvPr/>
        </p:nvSpPr>
        <p:spPr>
          <a:xfrm>
            <a:off x="1788274" y="1049198"/>
            <a:ext cx="7314435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we behave either gives Jesus a good name or a bad name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B49DDF-8E4F-11EB-477A-B53CC1E872FF}"/>
              </a:ext>
            </a:extLst>
          </p:cNvPr>
          <p:cNvSpPr txBox="1"/>
          <p:nvPr/>
        </p:nvSpPr>
        <p:spPr>
          <a:xfrm>
            <a:off x="2966519" y="1763415"/>
            <a:ext cx="4752528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sz="1600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19 </a:t>
            </a:r>
            <a:r>
              <a:rPr lang="en-AU" sz="16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...two or three witnesses.</a:t>
            </a:r>
            <a:r>
              <a:rPr lang="en-AU" sz="1600" dirty="0"/>
              <a:t> </a:t>
            </a:r>
            <a:endParaRPr lang="en-AU" sz="1600" dirty="0">
              <a:latin typeface="Comic Sans MS" panose="030F0902030302020204" pitchFamily="66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602525-0C7D-1C58-3A6D-919500A7908C}"/>
              </a:ext>
            </a:extLst>
          </p:cNvPr>
          <p:cNvSpPr txBox="1"/>
          <p:nvPr/>
        </p:nvSpPr>
        <p:spPr>
          <a:xfrm>
            <a:off x="1304481" y="1420514"/>
            <a:ext cx="7798228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hasty to appoint someone to leadership.  Give time to assess Godliness. 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2425FE-E32A-BCFC-EFBC-74F2A1F627C1}"/>
              </a:ext>
            </a:extLst>
          </p:cNvPr>
          <p:cNvSpPr txBox="1"/>
          <p:nvPr/>
        </p:nvSpPr>
        <p:spPr>
          <a:xfrm>
            <a:off x="1418460" y="1773891"/>
            <a:ext cx="1658748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FC6BF02-10C7-C85E-08AC-F05683536801}"/>
              </a:ext>
            </a:extLst>
          </p:cNvPr>
          <p:cNvSpPr txBox="1"/>
          <p:nvPr/>
        </p:nvSpPr>
        <p:spPr>
          <a:xfrm>
            <a:off x="1397839" y="2094268"/>
            <a:ext cx="1884550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Visible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0FFF0A-5010-6919-8A9A-892A7AB2E28F}"/>
              </a:ext>
            </a:extLst>
          </p:cNvPr>
          <p:cNvSpPr txBox="1"/>
          <p:nvPr/>
        </p:nvSpPr>
        <p:spPr>
          <a:xfrm>
            <a:off x="3191187" y="2101533"/>
            <a:ext cx="4032448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sz="1600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20 </a:t>
            </a:r>
            <a:r>
              <a:rPr lang="en-AU" sz="16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rebuke them in the presence of all...</a:t>
            </a:r>
            <a:endParaRPr lang="en-AU" sz="1600" dirty="0">
              <a:latin typeface="Comic Sans MS" panose="030F0902030302020204" pitchFamily="66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68AAE7-1610-F531-0C67-6716912CAEE1}"/>
              </a:ext>
            </a:extLst>
          </p:cNvPr>
          <p:cNvSpPr txBox="1"/>
          <p:nvPr/>
        </p:nvSpPr>
        <p:spPr>
          <a:xfrm>
            <a:off x="1397839" y="2469977"/>
            <a:ext cx="2035441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Impartial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1C005A3-917B-4B22-5FEF-7161BD123C33}"/>
              </a:ext>
            </a:extLst>
          </p:cNvPr>
          <p:cNvSpPr txBox="1"/>
          <p:nvPr/>
        </p:nvSpPr>
        <p:spPr>
          <a:xfrm>
            <a:off x="3347864" y="2468621"/>
            <a:ext cx="5326012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sz="1600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21 </a:t>
            </a:r>
            <a:r>
              <a:rPr lang="en-AU" sz="16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without prejudging, doing nothing from partiality.</a:t>
            </a:r>
            <a:r>
              <a:rPr lang="en-AU" sz="1600" dirty="0"/>
              <a:t> </a:t>
            </a:r>
            <a:endParaRPr lang="en-AU" sz="1600" dirty="0">
              <a:latin typeface="Comic Sans MS" panose="030F0902030302020204" pitchFamily="66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01FA23A-D078-4C12-9B1B-BAB1622486DA}"/>
              </a:ext>
            </a:extLst>
          </p:cNvPr>
          <p:cNvSpPr txBox="1"/>
          <p:nvPr/>
        </p:nvSpPr>
        <p:spPr>
          <a:xfrm>
            <a:off x="179512" y="2775287"/>
            <a:ext cx="9115090" cy="646331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put ourselves in a position where we are tempted;  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allow an appearance of impropriety.  The reputation of Jesus is at stake.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84C6B94-DBF0-AD93-CDBB-5A14175B7ABA}"/>
              </a:ext>
            </a:extLst>
          </p:cNvPr>
          <p:cNvSpPr txBox="1"/>
          <p:nvPr/>
        </p:nvSpPr>
        <p:spPr>
          <a:xfrm>
            <a:off x="1431487" y="3376168"/>
            <a:ext cx="7711825" cy="369332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Purity doesn’t come from denying ourselves.  e.g. alcohol / medication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ECA4B56-700F-4D2C-EFFF-091D417B2923}"/>
              </a:ext>
            </a:extLst>
          </p:cNvPr>
          <p:cNvSpPr txBox="1"/>
          <p:nvPr/>
        </p:nvSpPr>
        <p:spPr>
          <a:xfrm>
            <a:off x="1641377" y="3758359"/>
            <a:ext cx="523487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AU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25 </a:t>
            </a:r>
            <a:r>
              <a:rPr lang="en-AU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also good works are conspicuous, and even those that are not cannot remain hidden.</a:t>
            </a:r>
            <a:r>
              <a:rPr lang="en-AU" dirty="0"/>
              <a:t> </a:t>
            </a:r>
            <a:endParaRPr lang="en-AU" dirty="0">
              <a:latin typeface="Comic Sans MS" panose="030F0902030302020204" pitchFamily="66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B7FFA2-8835-956C-8E47-619DC36DB0DE}"/>
              </a:ext>
            </a:extLst>
          </p:cNvPr>
          <p:cNvSpPr txBox="1"/>
          <p:nvPr/>
        </p:nvSpPr>
        <p:spPr>
          <a:xfrm>
            <a:off x="15198" y="4352444"/>
            <a:ext cx="9128114" cy="1200329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 follow Jesus, He leads us into Good works.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so we can be showy about it, but so our Father in Heaven is glorified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Day of Judgment, all will be seen.  </a:t>
            </a:r>
            <a:b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Evil will be revealed and punished;     Good recognised and our Father praised.</a:t>
            </a:r>
          </a:p>
        </p:txBody>
      </p:sp>
    </p:spTree>
    <p:extLst>
      <p:ext uri="{BB962C8B-B14F-4D97-AF65-F5344CB8AC3E}">
        <p14:creationId xmlns:p14="http://schemas.microsoft.com/office/powerpoint/2010/main" val="351260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148468</TotalTime>
  <Words>784</Words>
  <Application>Microsoft Macintosh PowerPoint</Application>
  <PresentationFormat>On-screen Show (16:10)</PresentationFormat>
  <Paragraphs>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Comic Sans MS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 Queensland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 Brumpton</dc:creator>
  <cp:lastModifiedBy>Michael Brumpton</cp:lastModifiedBy>
  <cp:revision>2403</cp:revision>
  <cp:lastPrinted>2022-06-23T08:00:35Z</cp:lastPrinted>
  <dcterms:created xsi:type="dcterms:W3CDTF">2016-11-04T06:28:01Z</dcterms:created>
  <dcterms:modified xsi:type="dcterms:W3CDTF">2022-06-26T06:54:19Z</dcterms:modified>
</cp:coreProperties>
</file>